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Recettes</a:t>
            </a:r>
            <a:r>
              <a:rPr lang="en-US" dirty="0"/>
              <a:t>
</a:t>
            </a:r>
            <a:r>
              <a:rPr lang="en-US" sz="1400" dirty="0"/>
              <a:t>15638,00€</a:t>
            </a:r>
            <a:endParaRPr lang="en-US" dirty="0"/>
          </a:p>
        </c:rich>
      </c:tx>
      <c:layout>
        <c:manualLayout>
          <c:xMode val="edge"/>
          <c:yMode val="edge"/>
          <c:x val="6.2175804822250111E-5"/>
          <c:y val="1.1506718745894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Dépenses</a:t>
            </a:r>
            <a:r>
              <a:rPr lang="en-US" dirty="0"/>
              <a:t>
</a:t>
            </a:r>
            <a:r>
              <a:rPr lang="en-US" sz="1400" dirty="0"/>
              <a:t>15190,08€</a:t>
            </a:r>
            <a:endParaRPr lang="en-US" dirty="0"/>
          </a:p>
        </c:rich>
      </c:tx>
      <c:layout>
        <c:manualLayout>
          <c:xMode val="edge"/>
          <c:yMode val="edge"/>
          <c:x val="1.7913625304136422E-3"/>
          <c:y val="3.83454106280193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RECETTES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0-4B5B-BAA6-15179261A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0-4B5B-BAA6-15179261A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0-4B5B-BAA6-15179261A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0-4B5B-BAA6-15179261AE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0-4B5B-BAA6-15179261AEE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'Ventilation opérations'!$A$26:$A$30</c:f>
              <c:strCache>
                <c:ptCount val="5"/>
                <c:pt idx="0">
                  <c:v>Recours</c:v>
                </c:pt>
                <c:pt idx="1">
                  <c:v>Assurance</c:v>
                </c:pt>
                <c:pt idx="2">
                  <c:v>Adhésions:</c:v>
                </c:pt>
                <c:pt idx="3">
                  <c:v>Publications</c:v>
                </c:pt>
                <c:pt idx="4">
                  <c:v>Frais généraux</c:v>
                </c:pt>
              </c:strCache>
            </c:strRef>
          </c:cat>
          <c:val>
            <c:numRef>
              <c:f>'Ventilation opérations'!$B$26:$B$30</c:f>
              <c:numCache>
                <c:formatCode>"€"#,##0_);[Red]\("€"#,##0\)</c:formatCode>
                <c:ptCount val="5"/>
                <c:pt idx="0">
                  <c:v>6800</c:v>
                </c:pt>
                <c:pt idx="1">
                  <c:v>819</c:v>
                </c:pt>
                <c:pt idx="2">
                  <c:v>402</c:v>
                </c:pt>
                <c:pt idx="3">
                  <c:v>764</c:v>
                </c:pt>
                <c:pt idx="4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E0-4B5B-BAA6-15179261AE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RECETTES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9E-4423-8A74-EB56AB5563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9E-4423-8A74-EB56AB5563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9E-4423-8A74-EB56AB5563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9E-4423-8A74-EB56AB5563B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'Ventilation opérations'!$A$3:$A$6</c:f>
              <c:strCache>
                <c:ptCount val="4"/>
                <c:pt idx="0">
                  <c:v>Cotisations:</c:v>
                </c:pt>
                <c:pt idx="1">
                  <c:v>Dons:</c:v>
                </c:pt>
                <c:pt idx="2">
                  <c:v>Assurance</c:v>
                </c:pt>
                <c:pt idx="3">
                  <c:v>Recours:</c:v>
                </c:pt>
              </c:strCache>
            </c:strRef>
          </c:cat>
          <c:val>
            <c:numRef>
              <c:f>'Ventilation opérations'!$B$3:$B$6</c:f>
              <c:numCache>
                <c:formatCode>"€"#,##0_);[Red]\("€"#,##0\)</c:formatCode>
                <c:ptCount val="4"/>
                <c:pt idx="0">
                  <c:v>2785</c:v>
                </c:pt>
                <c:pt idx="1">
                  <c:v>1227</c:v>
                </c:pt>
                <c:pt idx="2">
                  <c:v>2700</c:v>
                </c:pt>
                <c:pt idx="3">
                  <c:v>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9E-4423-8A74-EB56AB5563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4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7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13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96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529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5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51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21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45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7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4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1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1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9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F9A8-5ED6-462E-A5CD-BEEA9E1C1350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D19D7D-F077-45B9-9268-AA6DC8F13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4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98427" y="260648"/>
          <a:ext cx="8962069" cy="63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10569410" imgH="7445527" progId="Word.Document.12">
                  <p:embed/>
                </p:oleObj>
              </mc:Choice>
              <mc:Fallback>
                <p:oleObj name="Document" r:id="rId3" imgW="10569410" imgH="7445527" progId="Word.Document.12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27" y="260648"/>
                        <a:ext cx="8962069" cy="63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7855" y="967429"/>
            <a:ext cx="915629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Assemblée générale </a:t>
            </a:r>
            <a:br>
              <a:rPr lang="fr-FR" dirty="0"/>
            </a:br>
            <a:r>
              <a:rPr lang="fr-FR" dirty="0"/>
              <a:t>ACSERB</a:t>
            </a:r>
          </a:p>
        </p:txBody>
      </p:sp>
      <p:pic>
        <p:nvPicPr>
          <p:cNvPr id="1026" name="Picture 2" descr="C:\Users\Utilisateur\Documents\Hugues Privée\Maison Jouars\Logo_ACSERB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288" y="3212977"/>
            <a:ext cx="4035425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AC654-6654-4776-8B75-772CF0EA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4534"/>
            <a:ext cx="12192000" cy="1646302"/>
          </a:xfrm>
        </p:spPr>
        <p:txBody>
          <a:bodyPr/>
          <a:lstStyle/>
          <a:p>
            <a:pPr algn="ctr"/>
            <a:r>
              <a:rPr lang="fr-FR" dirty="0"/>
              <a:t>Bilan Financier 2021</a:t>
            </a:r>
          </a:p>
        </p:txBody>
      </p:sp>
    </p:spTree>
    <p:extLst>
      <p:ext uri="{BB962C8B-B14F-4D97-AF65-F5344CB8AC3E}">
        <p14:creationId xmlns:p14="http://schemas.microsoft.com/office/powerpoint/2010/main" val="197651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D71FE-9B1F-40D8-A3FC-49BCAA0D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Adhésions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A14D0-FB23-45EA-BBDE-A6FD1BDF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180 adhérents, </a:t>
            </a:r>
            <a:r>
              <a:rPr lang="fr-FR" dirty="0"/>
              <a:t>dont 30 nouveaux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dirty="0"/>
              <a:t>donateurs et souscripteurs confondus en 2021 pour un total de 5860 € (2315 en 2020)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Répartition des adhérents:</a:t>
            </a:r>
          </a:p>
          <a:p>
            <a:pPr lvl="1"/>
            <a:r>
              <a:rPr lang="fr-FR" b="1" dirty="0"/>
              <a:t>106 Membres actifs (20 €)</a:t>
            </a:r>
          </a:p>
          <a:p>
            <a:pPr lvl="1"/>
            <a:r>
              <a:rPr lang="fr-FR" b="1" dirty="0"/>
              <a:t> 18 Sympathisants (10 €)</a:t>
            </a:r>
          </a:p>
          <a:p>
            <a:pPr lvl="1"/>
            <a:r>
              <a:rPr lang="fr-FR" b="1" dirty="0"/>
              <a:t> 28 Bienfaiteurs/bienfaitrices </a:t>
            </a:r>
          </a:p>
          <a:p>
            <a:pPr lvl="1"/>
            <a:r>
              <a:rPr lang="fr-FR" b="1" dirty="0"/>
              <a:t> 28 Familles (5€ par membre complémentaire)</a:t>
            </a:r>
          </a:p>
          <a:p>
            <a:pPr marL="0" indent="0">
              <a:buNone/>
            </a:pP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5478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FDE9C-96C6-41CE-B63D-9838AD7F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213"/>
            <a:ext cx="9527458" cy="1320800"/>
          </a:xfrm>
        </p:spPr>
        <p:txBody>
          <a:bodyPr/>
          <a:lstStyle/>
          <a:p>
            <a:pPr algn="ctr"/>
            <a:r>
              <a:rPr lang="fr-FR" dirty="0"/>
              <a:t>Répartition Recettes/Dépenses 2021</a:t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56837B-F036-4BEF-BA3D-BDD410ED8707}"/>
              </a:ext>
            </a:extLst>
          </p:cNvPr>
          <p:cNvSpPr txBox="1"/>
          <p:nvPr/>
        </p:nvSpPr>
        <p:spPr>
          <a:xfrm>
            <a:off x="3016295" y="5712219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Solde de l’exercice: -288 €, soit 0,3%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57883189"/>
              </p:ext>
            </p:extLst>
          </p:nvPr>
        </p:nvGraphicFramePr>
        <p:xfrm>
          <a:off x="296974" y="1597904"/>
          <a:ext cx="4937612" cy="331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2184205629"/>
              </p:ext>
            </p:extLst>
          </p:nvPr>
        </p:nvGraphicFramePr>
        <p:xfrm>
          <a:off x="5138993" y="1597013"/>
          <a:ext cx="4932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89108"/>
              </p:ext>
            </p:extLst>
          </p:nvPr>
        </p:nvGraphicFramePr>
        <p:xfrm>
          <a:off x="431984" y="1422400"/>
          <a:ext cx="4572000" cy="36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30264"/>
              </p:ext>
            </p:extLst>
          </p:nvPr>
        </p:nvGraphicFramePr>
        <p:xfrm>
          <a:off x="431983" y="1447519"/>
          <a:ext cx="4572001" cy="361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239930"/>
              </p:ext>
            </p:extLst>
          </p:nvPr>
        </p:nvGraphicFramePr>
        <p:xfrm>
          <a:off x="5234586" y="1447519"/>
          <a:ext cx="4427880" cy="361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500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85969"/>
            <a:ext cx="8596668" cy="648677"/>
          </a:xfrm>
        </p:spPr>
        <p:txBody>
          <a:bodyPr>
            <a:normAutofit fontScale="90000"/>
          </a:bodyPr>
          <a:lstStyle/>
          <a:p>
            <a:r>
              <a:rPr lang="fr-FR" dirty="0"/>
              <a:t>Compte de Résultat au 31/12/2021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971329"/>
              </p:ext>
            </p:extLst>
          </p:nvPr>
        </p:nvGraphicFramePr>
        <p:xfrm>
          <a:off x="414212" y="874708"/>
          <a:ext cx="9003325" cy="5799627"/>
        </p:xfrm>
        <a:graphic>
          <a:graphicData uri="http://schemas.openxmlformats.org/drawingml/2006/table">
            <a:tbl>
              <a:tblPr/>
              <a:tblGrid>
                <a:gridCol w="289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</a:t>
                      </a:r>
                    </a:p>
                  </a:txBody>
                  <a:tcPr marL="7022" marR="7022" marT="702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Réalisé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N-1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PRODUITS</a:t>
                      </a:r>
                    </a:p>
                  </a:txBody>
                  <a:tcPr marL="7022" marR="7022" marT="7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Réalisé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N-1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FOURNITURES et MATERIEL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119,19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Fournitures et frais postaux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119,19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PRODUITS GESTION COURANTE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5 200,00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2 315,00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Cotisations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2 785,00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2 315,00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produits gestion courante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ASSURANCES &amp; CONTENTIEUX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7 618,52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11 245,24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soirées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Primes d'assurances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818,52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740,74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recours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2 415,00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4 742,50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Recours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6 800,00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10 504,50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étude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GENERAUX: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1 795,84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Adhésions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401,66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Publications et internet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764,27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Etudes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Fonctionnement général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251,48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PRODUITS EXCEPTIONNELS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3 927,00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8 530,50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Dons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Maison Pascal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90,43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exceptionn. s/gestion courante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Dons en nature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FINANCIERS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45,65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 assurance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2 700,00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8 530,50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PROVISIONS: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PROVISIONS: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Recours PLU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Reprise sur provision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69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69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9 414,36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15 190,08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9 127,00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10 845,50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 DE L'EXERCICE (EXCEDENT)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 DE L'EXERCICE (PERTE)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287,36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4 344,58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169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169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7022" marR="7022" marT="702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9 414,36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15 190,08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9 414,36  </a:t>
                      </a:r>
                    </a:p>
                  </a:txBody>
                  <a:tcPr marL="7022" marR="7022" marT="7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15 190,08  </a:t>
                      </a:r>
                    </a:p>
                  </a:txBody>
                  <a:tcPr marL="7022" marR="7022" marT="7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2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8338"/>
          </a:xfrm>
        </p:spPr>
        <p:txBody>
          <a:bodyPr>
            <a:normAutofit fontScale="90000"/>
          </a:bodyPr>
          <a:lstStyle/>
          <a:p>
            <a:r>
              <a:rPr lang="fr-FR" dirty="0"/>
              <a:t>Bilan au 31/12/2021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97354"/>
            <a:ext cx="8596668" cy="527538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bilan fait apparaître des réserves financières de 5003 €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94445"/>
              </p:ext>
            </p:extLst>
          </p:nvPr>
        </p:nvGraphicFramePr>
        <p:xfrm>
          <a:off x="531445" y="1695936"/>
          <a:ext cx="8901724" cy="5162073"/>
        </p:xfrm>
        <a:graphic>
          <a:graphicData uri="http://schemas.openxmlformats.org/drawingml/2006/table">
            <a:tbl>
              <a:tblPr/>
              <a:tblGrid>
                <a:gridCol w="194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1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2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167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ACTIF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PASSIF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BRUT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AMORT.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EX. N-1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EX.N-1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D'IMMOBILISATION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DE CAPITAUX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1503,43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1790,79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Immobilisations incorporelles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associatif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Immobilisations corporelles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Réserves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Immobilisations financières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à nouveau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1790,79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1342,87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DE STOCK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 de l'exercice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-287,36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447,92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DE TIERS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DE TIERS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Avances et acptes versés s/com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Fournisseurs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Clients et comptes rattachés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rémunérations dues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rémunérations dues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sociales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sociales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Impôts et taxes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Impôts et taxes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Subventions Municipales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Créditeurs divers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débiteurs 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à payer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à recevoir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Prod.const.avance (subv.mairie)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constatées d'avance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produits const. avance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FINANCIERS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5 003,43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5 003,43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5 530,79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COMPTES FINANCIERS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Placements/livrets 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Banques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Compte bancaire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4 773,82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4 773,82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5 395,13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Intérêts à échoir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Caisse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229,61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229,61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135,66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Intérêts courus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821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821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ACTIF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5003,43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5003,43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5530,79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PASSIF</a:t>
                      </a:r>
                    </a:p>
                  </a:txBody>
                  <a:tcPr marL="5182" marR="5182" marT="51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5003,43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5530,79</a:t>
                      </a:r>
                    </a:p>
                  </a:txBody>
                  <a:tcPr marL="5182" marR="5182" marT="5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2898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713</Words>
  <Application>Microsoft Office PowerPoint</Application>
  <PresentationFormat>Grand écran</PresentationFormat>
  <Paragraphs>448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Facette</vt:lpstr>
      <vt:lpstr>Document</vt:lpstr>
      <vt:lpstr>Présentation PowerPoint</vt:lpstr>
      <vt:lpstr>Assemblée générale  ACSERB</vt:lpstr>
      <vt:lpstr>Bilan Financier 2021</vt:lpstr>
      <vt:lpstr>Adhésions</vt:lpstr>
      <vt:lpstr>Répartition Recettes/Dépenses 2021 </vt:lpstr>
      <vt:lpstr>Compte de Résultat au 31/12/2021 </vt:lpstr>
      <vt:lpstr>Bilan au 31/12/2021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Edouard Lemaitre</dc:creator>
  <cp:lastModifiedBy>Isabelle Venault</cp:lastModifiedBy>
  <cp:revision>25</cp:revision>
  <dcterms:created xsi:type="dcterms:W3CDTF">2020-04-23T21:05:12Z</dcterms:created>
  <dcterms:modified xsi:type="dcterms:W3CDTF">2022-03-04T14:12:05Z</dcterms:modified>
</cp:coreProperties>
</file>